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ricolage Grotesque Extra Bold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484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Startup Profit Analysis Dashboard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862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Visualizing and Analyzing Profit Drivers using Power BI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02705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Srushti More, Jayesh Attarkar, Kashinath Wakude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125" y="293013"/>
            <a:ext cx="389679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 &amp; Dataset Overview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26125" y="892135"/>
            <a:ext cx="1331952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26125" y="1165027"/>
            <a:ext cx="6759178" cy="340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primary objective is to analyse how key expenditures such as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R&amp;D, Administration,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Spend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directly influence startup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We aim to uncover actionable insights through comprehensive Power BI dashboard visualizations.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426125" y="1612463"/>
            <a:ext cx="1331952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Tool Used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26125" y="1898690"/>
            <a:ext cx="6759178" cy="623054"/>
          </a:xfrm>
          <a:prstGeom prst="roundRect">
            <a:avLst>
              <a:gd name="adj" fmla="val 7183"/>
            </a:avLst>
          </a:prstGeom>
          <a:solidFill>
            <a:srgbClr val="F9D93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567" y="2060377"/>
            <a:ext cx="133112" cy="1064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72120" y="2031683"/>
            <a:ext cx="6306741" cy="340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 visualizations, calculations, and insights within this analysis were generated using Power BI, leveraging its robust data analysis and reporting capabilities.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7452717" y="892135"/>
            <a:ext cx="1331952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Overview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52717" y="1165027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Records: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50 startups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7452717" y="1372791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States Included: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California, Florida, New York, representing diverse startup ecosystems.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7452717" y="1580555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Columns/Attributes:</a:t>
            </a: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7452717" y="1788319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R&amp;D Spend: Investment in research and development initiatives.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7452717" y="1996083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Administration Spend: General administrative overheads.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7452717" y="2203847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Spend: Expenses related to promotional activities.</a:t>
            </a:r>
            <a:endParaRPr lang="en-US" sz="800" dirty="0"/>
          </a:p>
        </p:txBody>
      </p:sp>
      <p:sp>
        <p:nvSpPr>
          <p:cNvPr id="16" name="Text 13"/>
          <p:cNvSpPr/>
          <p:nvPr/>
        </p:nvSpPr>
        <p:spPr>
          <a:xfrm>
            <a:off x="7452717" y="2411611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State: Geographic location of the startup.</a:t>
            </a:r>
            <a:endParaRPr lang="en-US" sz="800" dirty="0"/>
          </a:p>
        </p:txBody>
      </p:sp>
      <p:sp>
        <p:nvSpPr>
          <p:cNvPr id="17" name="Text 14"/>
          <p:cNvSpPr/>
          <p:nvPr/>
        </p:nvSpPr>
        <p:spPr>
          <a:xfrm>
            <a:off x="7452717" y="2619375"/>
            <a:ext cx="6759178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Profit: The net financial gain of the startup.</a:t>
            </a:r>
            <a:endParaRPr lang="en-US" sz="8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717" y="2909649"/>
            <a:ext cx="6759178" cy="67591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13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509" y="2464832"/>
            <a:ext cx="4182904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Dashboard Overview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46509" y="3212306"/>
            <a:ext cx="1333738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BI dashboard provides a comprehensive view of startup profitability, integrating various visual elements for in-depth analysis.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46509" y="3814286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KPI Cards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46509" y="4228386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Profit: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₹6 Million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46509" y="4543544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Profit: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₹112K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46509" y="4858703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 R&amp;D Spend: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₹165K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46509" y="5173861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Marketing Spend: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₹211K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46509" y="5594033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Pie Chart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46509" y="6008132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Spend Distribution: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46509" y="6323290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46509" y="6638449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Administration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19988" y="3814286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Column Chart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19988" y="4228386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Startups by Profit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19988" y="4648557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Scatter Plots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519988" y="5062657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R&amp;D Spend vs Profit: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519988" y="5377815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Impact: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York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519988" y="5692973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Impact: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California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19988" y="6008132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Spend vs Profit: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519988" y="6323290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Impact: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California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519988" y="6638449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Impact: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York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19988" y="7058620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Slicer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519988" y="7472720"/>
            <a:ext cx="647152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data by State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detailed comparison.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467558"/>
            <a:ext cx="4885611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Insights &amp; Analysis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79490" y="1569958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4" name="Shape 2"/>
          <p:cNvSpPr/>
          <p:nvPr/>
        </p:nvSpPr>
        <p:spPr>
          <a:xfrm>
            <a:off x="3700105" y="1338024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3852982" y="1465421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72133" y="2017514"/>
            <a:ext cx="212359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R&amp;D Spend Impact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72133" y="2384941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R&amp;D Spend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consistently demonstrates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strongest positive impact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Profit, indicating its crucial role in driving profitability.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400092" y="1569958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9" name="Shape 7"/>
          <p:cNvSpPr/>
          <p:nvPr/>
        </p:nvSpPr>
        <p:spPr>
          <a:xfrm>
            <a:off x="10420707" y="1338024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10" name="Text 8"/>
          <p:cNvSpPr/>
          <p:nvPr/>
        </p:nvSpPr>
        <p:spPr>
          <a:xfrm>
            <a:off x="10573583" y="1465421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92735" y="2017514"/>
            <a:ext cx="230790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Administration Spend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92735" y="2384941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Administration Spend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has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influence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Profit, suggesting areas for potential cost optimization.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79490" y="3522940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14" name="Shape 12"/>
          <p:cNvSpPr/>
          <p:nvPr/>
        </p:nvSpPr>
        <p:spPr>
          <a:xfrm>
            <a:off x="3700105" y="3291007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15" name="Text 13"/>
          <p:cNvSpPr/>
          <p:nvPr/>
        </p:nvSpPr>
        <p:spPr>
          <a:xfrm>
            <a:off x="3852982" y="3418403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2133" y="3970496"/>
            <a:ext cx="219051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Florida's Profitability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872133" y="4337923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Florida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based startups exhibit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average profit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at ₹119K, making it a high-performing region.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400092" y="3522940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19" name="Shape 17"/>
          <p:cNvSpPr/>
          <p:nvPr/>
        </p:nvSpPr>
        <p:spPr>
          <a:xfrm>
            <a:off x="10420707" y="3291007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20" name="Text 18"/>
          <p:cNvSpPr/>
          <p:nvPr/>
        </p:nvSpPr>
        <p:spPr>
          <a:xfrm>
            <a:off x="10573583" y="3418403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92735" y="3970496"/>
            <a:ext cx="24332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 York's R&amp;D Return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92735" y="4337923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York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return on R&amp;D investment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highlighting its efficiency in innovation.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679490" y="5475923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24" name="Shape 22"/>
          <p:cNvSpPr/>
          <p:nvPr/>
        </p:nvSpPr>
        <p:spPr>
          <a:xfrm>
            <a:off x="3700105" y="5243989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25" name="Text 23"/>
          <p:cNvSpPr/>
          <p:nvPr/>
        </p:nvSpPr>
        <p:spPr>
          <a:xfrm>
            <a:off x="3852982" y="5371386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72133" y="5923478"/>
            <a:ext cx="246816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California's R&amp;D Impact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872133" y="6290905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California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experiences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profit impact from R&amp;D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indicating a need for adjusted strategies.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7400092" y="5475923"/>
            <a:ext cx="6550819" cy="91440"/>
          </a:xfrm>
          <a:prstGeom prst="roundRect">
            <a:avLst>
              <a:gd name="adj" fmla="val 78033"/>
            </a:avLst>
          </a:prstGeom>
          <a:solidFill>
            <a:srgbClr val="EEAEF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420707" y="5243989"/>
            <a:ext cx="509587" cy="509588"/>
          </a:xfrm>
          <a:prstGeom prst="roundRect">
            <a:avLst>
              <a:gd name="adj" fmla="val 179439"/>
            </a:avLst>
          </a:prstGeom>
          <a:solidFill>
            <a:srgbClr val="EEAEF6"/>
          </a:solidFill>
          <a:ln/>
        </p:spPr>
      </p:sp>
      <p:sp>
        <p:nvSpPr>
          <p:cNvPr id="30" name="Text 28"/>
          <p:cNvSpPr/>
          <p:nvPr/>
        </p:nvSpPr>
        <p:spPr>
          <a:xfrm>
            <a:off x="10573583" y="5371386"/>
            <a:ext cx="20383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592735" y="5923478"/>
            <a:ext cx="293405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Marketing Spend Variability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592735" y="6290905"/>
            <a:ext cx="61655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Spend vs Profit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impact in California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in New York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suggesting regional variances.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679490" y="7218283"/>
            <a:ext cx="1327142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Smart investments in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R&amp;D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generally yield better profitability. However,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state-wise trends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reveal that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plays a significantly larger role in specific regions like California, necessitating tailored approaches.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119"/>
            <a:ext cx="79774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Recommendations &amp; Conclusion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41032"/>
            <a:ext cx="6422231" cy="1824276"/>
          </a:xfrm>
          <a:prstGeom prst="roundRect">
            <a:avLst>
              <a:gd name="adj" fmla="val 601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541032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762250"/>
            <a:ext cx="31072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Increase R&amp;D Investment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191470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Startups with higher R&amp;D spending consistently achieve greater profits. Prioritise increasing R&amp;D budgets to foster innovation and drive growth.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541032"/>
            <a:ext cx="6422231" cy="1824276"/>
          </a:xfrm>
          <a:prstGeom prst="roundRect">
            <a:avLst>
              <a:gd name="adj" fmla="val 601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541032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762250"/>
            <a:ext cx="37622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Optimise Administration Costs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191470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Administrative expenses show minimal impact on profitability. Evaluate and reduce these costs where possible to improve overall financial efficiency.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563666"/>
            <a:ext cx="6422231" cy="2141815"/>
          </a:xfrm>
          <a:prstGeom prst="roundRect">
            <a:avLst>
              <a:gd name="adj" fmla="val 5123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563666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784884"/>
            <a:ext cx="35716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Track Marketing ROI by State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214104"/>
            <a:ext cx="59112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effectiveness varies significantly by region. Specifically, marketing has a high impact in California but a low impact in New York. Tailor marketing strategies to maximise return on investment in each state.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563666"/>
            <a:ext cx="6422231" cy="2141815"/>
          </a:xfrm>
          <a:prstGeom prst="roundRect">
            <a:avLst>
              <a:gd name="adj" fmla="val 5123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563666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784884"/>
            <a:ext cx="42511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Focus on High-Performing Regions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214104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Florida demonstrates the highest average profit. Analyse and replicate successful practices from Florida-based startups to boost profitability in other regions.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4958"/>
            <a:ext cx="13042821" cy="1860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650"/>
              </a:lnSpc>
              <a:buNone/>
            </a:pPr>
            <a:r>
              <a:rPr lang="en-US" sz="11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Thank You!</a:t>
            </a:r>
            <a:endParaRPr lang="en-US" sz="1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2025-07-16T06:08:13Z</dcterms:created>
  <dcterms:modified xsi:type="dcterms:W3CDTF">2025-07-16T06:08:13Z</dcterms:modified>
</cp:coreProperties>
</file>